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6" r:id="rId1"/>
  </p:sldMasterIdLst>
  <p:notesMasterIdLst>
    <p:notesMasterId r:id="rId25"/>
  </p:notesMasterIdLst>
  <p:sldIdLst>
    <p:sldId id="256" r:id="rId2"/>
    <p:sldId id="257" r:id="rId3"/>
    <p:sldId id="259"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2000" autoAdjust="0"/>
  </p:normalViewPr>
  <p:slideViewPr>
    <p:cSldViewPr snapToGrid="0">
      <p:cViewPr varScale="1">
        <p:scale>
          <a:sx n="68" d="100"/>
          <a:sy n="68" d="100"/>
        </p:scale>
        <p:origin x="816" y="5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B94DD1-80BF-4523-B4AE-13EBBE4ADFF5}" type="datetimeFigureOut">
              <a:rPr lang="en-US" smtClean="0"/>
              <a:t>12/1/2022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7CF3A-FA2C-4400-9356-82B3916DDE94}" type="slidenum">
              <a:rPr lang="en-US" smtClean="0"/>
              <a:t>‹#›</a:t>
            </a:fld>
            <a:endParaRPr lang="en-US"/>
          </a:p>
        </p:txBody>
      </p:sp>
    </p:spTree>
    <p:extLst>
      <p:ext uri="{BB962C8B-B14F-4D97-AF65-F5344CB8AC3E}">
        <p14:creationId xmlns:p14="http://schemas.microsoft.com/office/powerpoint/2010/main" val="9636852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idea is 10-dimensional data gives you 10 principal components, but PCA tries to put maximum possible information in the first component, then maximum remaining information in the second and so on, until having something like shown in the scree plot below</a:t>
            </a: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Organizing information in principal components this way, will allow you to reduce dimensionality without losing much information, and this by discarding the components with low information and considering the remaining components as your new variables.</a:t>
            </a: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4AF7CF3A-FA2C-4400-9356-82B3916DDE94}" type="slidenum">
              <a:rPr lang="en-US" smtClean="0"/>
              <a:t>10</a:t>
            </a:fld>
            <a:endParaRPr lang="en-US"/>
          </a:p>
        </p:txBody>
      </p:sp>
    </p:spTree>
    <p:extLst>
      <p:ext uri="{BB962C8B-B14F-4D97-AF65-F5344CB8AC3E}">
        <p14:creationId xmlns:p14="http://schemas.microsoft.com/office/powerpoint/2010/main" val="4027334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relationship between variance and information here, is that, the larger the variance carried by a line, the larger the dispersion of the data points along it, and the larger the dispersion along a line, the more information it has. To put all this simply, just think of principal components as new axes that provide the best angle to see and evaluate the data, so that the differences between the observations are better visible.</a:t>
            </a:r>
            <a:endParaRPr lang="en-US" dirty="0"/>
          </a:p>
        </p:txBody>
      </p:sp>
      <p:sp>
        <p:nvSpPr>
          <p:cNvPr id="4" name="Slide Number Placeholder 3"/>
          <p:cNvSpPr>
            <a:spLocks noGrp="1"/>
          </p:cNvSpPr>
          <p:nvPr>
            <p:ph type="sldNum" sz="quarter" idx="10"/>
          </p:nvPr>
        </p:nvSpPr>
        <p:spPr/>
        <p:txBody>
          <a:bodyPr/>
          <a:lstStyle/>
          <a:p>
            <a:fld id="{4AF7CF3A-FA2C-4400-9356-82B3916DDE94}" type="slidenum">
              <a:rPr lang="en-US" smtClean="0"/>
              <a:t>11</a:t>
            </a:fld>
            <a:endParaRPr lang="en-US"/>
          </a:p>
        </p:txBody>
      </p:sp>
    </p:spTree>
    <p:extLst>
      <p:ext uri="{BB962C8B-B14F-4D97-AF65-F5344CB8AC3E}">
        <p14:creationId xmlns:p14="http://schemas.microsoft.com/office/powerpoint/2010/main" val="2304688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For example, let’s assume that the scatter plot of our data set is as shown below, can we guess the first principal component ? Yes, it’s approximately the line that matches the purple marks because it goes through the origin and it’s the line in which the projection of the points (red dots) is the most spread out. Or mathematically speaking, it’s the line that maximizes the variance (the average of the squared distances from the projected points (red dots) to the origin). The second principal component is calculated in the same way, with the condition that it is uncorrelated with (i.e., perpendicular to) the first principal component and that it accounts for the next highest variance.</a:t>
            </a:r>
          </a:p>
          <a:p>
            <a:r>
              <a:rPr lang="en-US" sz="1200" kern="1200" dirty="0" smtClean="0">
                <a:solidFill>
                  <a:schemeClr val="tx1"/>
                </a:solidFill>
                <a:latin typeface="+mn-lt"/>
                <a:ea typeface="+mn-ea"/>
                <a:cs typeface="+mn-cs"/>
              </a:rPr>
              <a:t>This continues until a total of p principal components have been calculated, equal to the original number of variables.</a:t>
            </a:r>
          </a:p>
          <a:p>
            <a:endParaRPr lang="en-US" dirty="0"/>
          </a:p>
        </p:txBody>
      </p:sp>
      <p:sp>
        <p:nvSpPr>
          <p:cNvPr id="4" name="Slide Number Placeholder 3"/>
          <p:cNvSpPr>
            <a:spLocks noGrp="1"/>
          </p:cNvSpPr>
          <p:nvPr>
            <p:ph type="sldNum" sz="quarter" idx="10"/>
          </p:nvPr>
        </p:nvSpPr>
        <p:spPr/>
        <p:txBody>
          <a:bodyPr/>
          <a:lstStyle/>
          <a:p>
            <a:fld id="{4AF7CF3A-FA2C-4400-9356-82B3916DDE94}" type="slidenum">
              <a:rPr lang="en-US" smtClean="0"/>
              <a:t>12</a:t>
            </a:fld>
            <a:endParaRPr lang="en-US"/>
          </a:p>
        </p:txBody>
      </p:sp>
    </p:spTree>
    <p:extLst>
      <p:ext uri="{BB962C8B-B14F-4D97-AF65-F5344CB8AC3E}">
        <p14:creationId xmlns:p14="http://schemas.microsoft.com/office/powerpoint/2010/main" val="3030529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smtClean="0"/>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ED7CF37-825D-4844-A5B4-424F292F5133}" type="datetime1">
              <a:rPr lang="en-US" smtClean="0"/>
              <a:t>12/1/2022</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FF44E38E-74CD-4CF8-8D30-E80885A8A93D}"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07983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D31FB79-5972-49CD-98AA-ACA2DA903EED}" type="datetime1">
              <a:rPr lang="en-US" smtClean="0"/>
              <a:t>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44E38E-74CD-4CF8-8D30-E80885A8A93D}"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93738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15C6B8-1CDE-48BD-8727-0335D5AD3C5C}" type="datetime1">
              <a:rPr lang="en-US" smtClean="0"/>
              <a:t>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44E38E-74CD-4CF8-8D30-E80885A8A93D}"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32898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B3FFB19-97B2-43AE-A6B1-71FCB6EFEBBF}" type="datetime1">
              <a:rPr lang="en-US" smtClean="0"/>
              <a:t>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44E38E-74CD-4CF8-8D30-E80885A8A93D}"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34107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9495FBF-B61C-48C7-99C5-834CAE8ACBFA}" type="datetime1">
              <a:rPr lang="en-US" smtClean="0"/>
              <a:t>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44E38E-74CD-4CF8-8D30-E80885A8A93D}"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95115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CCD246E-6131-4AE8-A99E-E08CBE34A90D}" type="datetime1">
              <a:rPr lang="en-US" smtClean="0"/>
              <a:t>12/1/2022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44E38E-74CD-4CF8-8D30-E80885A8A93D}"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89379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E8A214A-4410-42FA-92DC-6B4BFD1B2E85}" type="datetime1">
              <a:rPr lang="en-US" smtClean="0"/>
              <a:t>12/1/2022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44E38E-74CD-4CF8-8D30-E80885A8A93D}"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3558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6190A83-E8BB-441D-9EAB-0006FC0AB3C9}" type="datetime1">
              <a:rPr lang="en-US" smtClean="0"/>
              <a:t>12/1/2022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44E38E-74CD-4CF8-8D30-E80885A8A93D}"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594315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90787E-9C5A-4C61-AE2A-5705AAADE200}" type="datetime1">
              <a:rPr lang="en-US" smtClean="0"/>
              <a:t>12/1/2022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44E38E-74CD-4CF8-8D30-E80885A8A93D}" type="slidenum">
              <a:rPr lang="en-US" smtClean="0"/>
              <a:t>‹#›</a:t>
            </a:fld>
            <a:endParaRPr lang="en-US"/>
          </a:p>
        </p:txBody>
      </p:sp>
    </p:spTree>
    <p:extLst>
      <p:ext uri="{BB962C8B-B14F-4D97-AF65-F5344CB8AC3E}">
        <p14:creationId xmlns:p14="http://schemas.microsoft.com/office/powerpoint/2010/main" val="3802992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759E8C5-AF30-4F89-B5E7-047351242566}" type="datetime1">
              <a:rPr lang="en-US" smtClean="0"/>
              <a:t>12/1/2022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44E38E-74CD-4CF8-8D30-E80885A8A93D}"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88223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F38BAF5-3FD2-478E-86A0-B2EC0DFEEC41}" type="datetime1">
              <a:rPr lang="en-US" smtClean="0"/>
              <a:t>12/1/2022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FF44E38E-74CD-4CF8-8D30-E80885A8A93D}"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25883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ECED203-DF05-4DB2-BDA0-BF1227805AD6}" type="datetime1">
              <a:rPr lang="en-US" smtClean="0"/>
              <a:t>12/1/2022</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FF44E38E-74CD-4CF8-8D30-E80885A8A93D}"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099949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builtin.com/data-science/basic-linear-algebra-deep-learnin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Principal component analysis</a:t>
            </a:r>
            <a:endParaRPr lang="en-US" dirty="0"/>
          </a:p>
        </p:txBody>
      </p:sp>
      <p:sp>
        <p:nvSpPr>
          <p:cNvPr id="3" name="Subtitle 2"/>
          <p:cNvSpPr>
            <a:spLocks noGrp="1"/>
          </p:cNvSpPr>
          <p:nvPr>
            <p:ph type="subTitle" idx="1"/>
          </p:nvPr>
        </p:nvSpPr>
        <p:spPr/>
        <p:txBody>
          <a:bodyPr/>
          <a:lstStyle/>
          <a:p>
            <a:r>
              <a:rPr lang="en-US" dirty="0"/>
              <a:t>PCA - reduce the number of variables of a data set, while preserving as much information as </a:t>
            </a:r>
            <a:r>
              <a:rPr lang="en-US" dirty="0" smtClean="0"/>
              <a:t>possible</a:t>
            </a:r>
            <a:endParaRPr lang="en-US" dirty="0"/>
          </a:p>
        </p:txBody>
      </p:sp>
    </p:spTree>
    <p:extLst>
      <p:ext uri="{BB962C8B-B14F-4D97-AF65-F5344CB8AC3E}">
        <p14:creationId xmlns:p14="http://schemas.microsoft.com/office/powerpoint/2010/main" val="15511268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 plot</a:t>
            </a:r>
            <a:endParaRPr lang="en-US" dirty="0"/>
          </a:p>
        </p:txBody>
      </p:sp>
      <p:sp>
        <p:nvSpPr>
          <p:cNvPr id="4" name="Slide Number Placeholder 3"/>
          <p:cNvSpPr>
            <a:spLocks noGrp="1"/>
          </p:cNvSpPr>
          <p:nvPr>
            <p:ph type="sldNum" sz="quarter" idx="12"/>
          </p:nvPr>
        </p:nvSpPr>
        <p:spPr/>
        <p:txBody>
          <a:bodyPr/>
          <a:lstStyle/>
          <a:p>
            <a:fld id="{FF44E38E-74CD-4CF8-8D30-E80885A8A93D}" type="slidenum">
              <a:rPr lang="en-US" smtClean="0"/>
              <a:t>10</a:t>
            </a:fld>
            <a:endParaRPr lang="en-US"/>
          </a:p>
        </p:txBody>
      </p:sp>
      <p:pic>
        <p:nvPicPr>
          <p:cNvPr id="2050" name="Picture 2" descr="Percentage of Variance (Information) for each by PC"/>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753425" y="2016125"/>
            <a:ext cx="4999475" cy="344963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7652599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 that</a:t>
            </a:r>
            <a:endParaRPr lang="en-US" dirty="0"/>
          </a:p>
        </p:txBody>
      </p:sp>
      <p:sp>
        <p:nvSpPr>
          <p:cNvPr id="3" name="Content Placeholder 2"/>
          <p:cNvSpPr>
            <a:spLocks noGrp="1"/>
          </p:cNvSpPr>
          <p:nvPr>
            <p:ph idx="1"/>
          </p:nvPr>
        </p:nvSpPr>
        <p:spPr/>
        <p:txBody>
          <a:bodyPr/>
          <a:lstStyle/>
          <a:p>
            <a:r>
              <a:rPr lang="en-US" dirty="0"/>
              <a:t>P</a:t>
            </a:r>
            <a:r>
              <a:rPr lang="en-US" dirty="0" smtClean="0"/>
              <a:t>rincipal </a:t>
            </a:r>
            <a:r>
              <a:rPr lang="en-US" dirty="0"/>
              <a:t>components are less interpretable and don’t have any real meaning since they are constructed as linear combinations of the initial variables</a:t>
            </a:r>
            <a:r>
              <a:rPr lang="en-US" dirty="0" smtClean="0"/>
              <a:t>.</a:t>
            </a:r>
          </a:p>
          <a:p>
            <a:r>
              <a:rPr lang="en-US" dirty="0" smtClean="0"/>
              <a:t>Geometrically, </a:t>
            </a:r>
            <a:r>
              <a:rPr lang="en-US" dirty="0"/>
              <a:t>principal components represent the directions of the data that explain a </a:t>
            </a:r>
            <a:r>
              <a:rPr lang="en-US" b="1" dirty="0"/>
              <a:t>maximal amount of </a:t>
            </a:r>
            <a:r>
              <a:rPr lang="en-US" b="1" dirty="0" smtClean="0"/>
              <a:t>variance</a:t>
            </a:r>
            <a:r>
              <a:rPr lang="en-US" dirty="0" smtClean="0"/>
              <a:t>.</a:t>
            </a:r>
          </a:p>
          <a:p>
            <a:pPr lvl="1"/>
            <a:r>
              <a:rPr lang="en-US" dirty="0" smtClean="0"/>
              <a:t>In simple terms, lines </a:t>
            </a:r>
            <a:r>
              <a:rPr lang="en-US" dirty="0"/>
              <a:t>that capture most information of the data</a:t>
            </a:r>
          </a:p>
        </p:txBody>
      </p:sp>
      <p:sp>
        <p:nvSpPr>
          <p:cNvPr id="4" name="Slide Number Placeholder 3"/>
          <p:cNvSpPr>
            <a:spLocks noGrp="1"/>
          </p:cNvSpPr>
          <p:nvPr>
            <p:ph type="sldNum" sz="quarter" idx="12"/>
          </p:nvPr>
        </p:nvSpPr>
        <p:spPr/>
        <p:txBody>
          <a:bodyPr/>
          <a:lstStyle/>
          <a:p>
            <a:fld id="{FF44E38E-74CD-4CF8-8D30-E80885A8A93D}" type="slidenum">
              <a:rPr lang="en-US" smtClean="0"/>
              <a:t>11</a:t>
            </a:fld>
            <a:endParaRPr lang="en-US"/>
          </a:p>
        </p:txBody>
      </p:sp>
    </p:spTree>
    <p:extLst>
      <p:ext uri="{BB962C8B-B14F-4D97-AF65-F5344CB8AC3E}">
        <p14:creationId xmlns:p14="http://schemas.microsoft.com/office/powerpoint/2010/main" val="29233519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How PCA Constructs the Principal </a:t>
            </a:r>
            <a:r>
              <a:rPr lang="en-US" dirty="0" smtClean="0"/>
              <a:t>Components</a:t>
            </a:r>
            <a:endParaRPr lang="en-US" dirty="0"/>
          </a:p>
        </p:txBody>
      </p:sp>
      <p:sp>
        <p:nvSpPr>
          <p:cNvPr id="4" name="Slide Number Placeholder 3"/>
          <p:cNvSpPr>
            <a:spLocks noGrp="1"/>
          </p:cNvSpPr>
          <p:nvPr>
            <p:ph type="sldNum" sz="quarter" idx="12"/>
          </p:nvPr>
        </p:nvSpPr>
        <p:spPr/>
        <p:txBody>
          <a:bodyPr/>
          <a:lstStyle/>
          <a:p>
            <a:fld id="{FF44E38E-74CD-4CF8-8D30-E80885A8A93D}" type="slidenum">
              <a:rPr lang="en-US" smtClean="0"/>
              <a:t>12</a:t>
            </a:fld>
            <a:endParaRPr lang="en-US"/>
          </a:p>
        </p:txBody>
      </p:sp>
      <p:sp>
        <p:nvSpPr>
          <p:cNvPr id="8" name="Content Placeholder 7"/>
          <p:cNvSpPr>
            <a:spLocks noGrp="1"/>
          </p:cNvSpPr>
          <p:nvPr>
            <p:ph idx="1"/>
          </p:nvPr>
        </p:nvSpPr>
        <p:spPr/>
        <p:txBody>
          <a:bodyPr/>
          <a:lstStyle/>
          <a:p>
            <a:r>
              <a:rPr lang="en-US" dirty="0" smtClean="0"/>
              <a:t>There </a:t>
            </a:r>
            <a:r>
              <a:rPr lang="en-US" dirty="0"/>
              <a:t>are as many principal components as there are variables in the </a:t>
            </a:r>
            <a:r>
              <a:rPr lang="en-US" dirty="0" smtClean="0"/>
              <a:t>data</a:t>
            </a:r>
          </a:p>
          <a:p>
            <a:r>
              <a:rPr lang="en-US" dirty="0"/>
              <a:t>F</a:t>
            </a:r>
            <a:r>
              <a:rPr lang="en-US" dirty="0" smtClean="0"/>
              <a:t>irst </a:t>
            </a:r>
            <a:r>
              <a:rPr lang="en-US" dirty="0"/>
              <a:t>principal component accounts for the </a:t>
            </a:r>
            <a:r>
              <a:rPr lang="en-US" b="1" dirty="0"/>
              <a:t>largest possible </a:t>
            </a:r>
            <a:r>
              <a:rPr lang="en-US" b="1" dirty="0" smtClean="0"/>
              <a:t>variance, </a:t>
            </a:r>
            <a:r>
              <a:rPr lang="en-US" dirty="0" smtClean="0"/>
              <a:t>and so on.</a:t>
            </a:r>
            <a:endParaRPr lang="en-US" dirty="0"/>
          </a:p>
        </p:txBody>
      </p:sp>
      <p:sp>
        <p:nvSpPr>
          <p:cNvPr id="5" name="TextBox 4"/>
          <p:cNvSpPr txBox="1"/>
          <p:nvPr/>
        </p:nvSpPr>
        <p:spPr>
          <a:xfrm>
            <a:off x="596784" y="5798510"/>
            <a:ext cx="184666" cy="646331"/>
          </a:xfrm>
          <a:prstGeom prst="rect">
            <a:avLst/>
          </a:prstGeom>
          <a:noFill/>
        </p:spPr>
        <p:txBody>
          <a:bodyPr wrap="none" rtlCol="0">
            <a:spAutoFit/>
          </a:bodyPr>
          <a:lstStyle/>
          <a:p>
            <a:endParaRPr lang="en-US" dirty="0"/>
          </a:p>
          <a:p>
            <a:endParaRPr lang="en-US" dirty="0"/>
          </a:p>
        </p:txBody>
      </p:sp>
    </p:spTree>
    <p:extLst>
      <p:ext uri="{BB962C8B-B14F-4D97-AF65-F5344CB8AC3E}">
        <p14:creationId xmlns:p14="http://schemas.microsoft.com/office/powerpoint/2010/main" val="39219587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eigenvectors and eigenvalues</a:t>
            </a:r>
          </a:p>
        </p:txBody>
      </p:sp>
      <p:sp>
        <p:nvSpPr>
          <p:cNvPr id="3" name="Content Placeholder 2"/>
          <p:cNvSpPr>
            <a:spLocks noGrp="1"/>
          </p:cNvSpPr>
          <p:nvPr>
            <p:ph idx="1"/>
          </p:nvPr>
        </p:nvSpPr>
        <p:spPr/>
        <p:txBody>
          <a:bodyPr/>
          <a:lstStyle/>
          <a:p>
            <a:r>
              <a:rPr lang="en-US" dirty="0" smtClean="0"/>
              <a:t>Comes </a:t>
            </a:r>
            <a:r>
              <a:rPr lang="en-US" dirty="0"/>
              <a:t>in pairs, so that every eigenvector has an eigenvalue. </a:t>
            </a:r>
            <a:endParaRPr lang="en-US" dirty="0" smtClean="0"/>
          </a:p>
          <a:p>
            <a:r>
              <a:rPr lang="en-US" dirty="0" smtClean="0"/>
              <a:t>Their </a:t>
            </a:r>
            <a:r>
              <a:rPr lang="en-US" dirty="0"/>
              <a:t>number is equal to the number of dimensions of the </a:t>
            </a:r>
            <a:r>
              <a:rPr lang="en-US" dirty="0" smtClean="0"/>
              <a:t>data</a:t>
            </a:r>
          </a:p>
          <a:p>
            <a:pPr lvl="1"/>
            <a:r>
              <a:rPr lang="en-US" dirty="0" smtClean="0"/>
              <a:t>For </a:t>
            </a:r>
            <a:r>
              <a:rPr lang="en-US" dirty="0"/>
              <a:t>example, for a 3-dimensional data set, there are 3 variables, therefore there are 3 eigenvectors with 3 corresponding eigenvalues.</a:t>
            </a:r>
          </a:p>
          <a:p>
            <a:endParaRPr lang="en-US" dirty="0"/>
          </a:p>
        </p:txBody>
      </p:sp>
      <p:sp>
        <p:nvSpPr>
          <p:cNvPr id="4" name="Slide Number Placeholder 3"/>
          <p:cNvSpPr>
            <a:spLocks noGrp="1"/>
          </p:cNvSpPr>
          <p:nvPr>
            <p:ph type="sldNum" sz="quarter" idx="12"/>
          </p:nvPr>
        </p:nvSpPr>
        <p:spPr/>
        <p:txBody>
          <a:bodyPr/>
          <a:lstStyle/>
          <a:p>
            <a:fld id="{FF44E38E-74CD-4CF8-8D30-E80885A8A93D}" type="slidenum">
              <a:rPr lang="en-US" smtClean="0"/>
              <a:t>13</a:t>
            </a:fld>
            <a:endParaRPr lang="en-US"/>
          </a:p>
        </p:txBody>
      </p:sp>
    </p:spTree>
    <p:extLst>
      <p:ext uri="{BB962C8B-B14F-4D97-AF65-F5344CB8AC3E}">
        <p14:creationId xmlns:p14="http://schemas.microsoft.com/office/powerpoint/2010/main" val="8547395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lstStyle/>
          <a:p>
            <a:r>
              <a:rPr lang="en-US" dirty="0"/>
              <a:t>E</a:t>
            </a:r>
            <a:r>
              <a:rPr lang="en-US" dirty="0" smtClean="0"/>
              <a:t>igenvectors </a:t>
            </a:r>
            <a:r>
              <a:rPr lang="en-US" dirty="0"/>
              <a:t>of the Covariance matrix are actually </a:t>
            </a:r>
            <a:r>
              <a:rPr lang="en-US" i="1" dirty="0"/>
              <a:t>the directions of the axes where there is the most variance</a:t>
            </a:r>
            <a:r>
              <a:rPr lang="en-US" dirty="0"/>
              <a:t>(most information) and that we call Principal Components. </a:t>
            </a:r>
            <a:endParaRPr lang="en-US" dirty="0" smtClean="0"/>
          </a:p>
          <a:p>
            <a:r>
              <a:rPr lang="en-US" dirty="0" smtClean="0"/>
              <a:t>Eigenvalues </a:t>
            </a:r>
            <a:r>
              <a:rPr lang="en-US" dirty="0"/>
              <a:t>are simply the coefficients attached to eigenvectors, which give the </a:t>
            </a:r>
            <a:r>
              <a:rPr lang="en-US" i="1" dirty="0"/>
              <a:t>amount of variance carried in each Principal Component</a:t>
            </a:r>
            <a:r>
              <a:rPr lang="en-US" dirty="0"/>
              <a:t>.</a:t>
            </a:r>
          </a:p>
          <a:p>
            <a:r>
              <a:rPr lang="en-US" dirty="0"/>
              <a:t>By </a:t>
            </a:r>
            <a:r>
              <a:rPr lang="en-US"/>
              <a:t>ranking </a:t>
            </a:r>
            <a:r>
              <a:rPr lang="en-US" smtClean="0"/>
              <a:t>eigenvectors </a:t>
            </a:r>
            <a:r>
              <a:rPr lang="en-US" dirty="0"/>
              <a:t>in order of their eigenvalues, highest to lowest, you get the principal components in order of significance.</a:t>
            </a:r>
          </a:p>
          <a:p>
            <a:endParaRPr lang="en-US" dirty="0"/>
          </a:p>
        </p:txBody>
      </p:sp>
      <p:sp>
        <p:nvSpPr>
          <p:cNvPr id="4" name="Slide Number Placeholder 3"/>
          <p:cNvSpPr>
            <a:spLocks noGrp="1"/>
          </p:cNvSpPr>
          <p:nvPr>
            <p:ph type="sldNum" sz="quarter" idx="12"/>
          </p:nvPr>
        </p:nvSpPr>
        <p:spPr/>
        <p:txBody>
          <a:bodyPr/>
          <a:lstStyle/>
          <a:p>
            <a:fld id="{FF44E38E-74CD-4CF8-8D30-E80885A8A93D}" type="slidenum">
              <a:rPr lang="en-US" smtClean="0"/>
              <a:t>14</a:t>
            </a:fld>
            <a:endParaRPr lang="en-US"/>
          </a:p>
        </p:txBody>
      </p:sp>
    </p:spTree>
    <p:extLst>
      <p:ext uri="{BB962C8B-B14F-4D97-AF65-F5344CB8AC3E}">
        <p14:creationId xmlns:p14="http://schemas.microsoft.com/office/powerpoint/2010/main" val="39886263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and scatte</a:t>
            </a:r>
            <a:r>
              <a:rPr lang="en-US" dirty="0" smtClean="0"/>
              <a:t>r plot</a:t>
            </a:r>
            <a:endParaRPr lang="en-US" dirty="0"/>
          </a:p>
        </p:txBody>
      </p:sp>
      <p:pic>
        <p:nvPicPr>
          <p:cNvPr id="4" name="Content Placeholder 3"/>
          <p:cNvPicPr>
            <a:picLocks noGrp="1" noChangeAspect="1"/>
          </p:cNvPicPr>
          <p:nvPr>
            <p:ph idx="1"/>
          </p:nvPr>
        </p:nvPicPr>
        <p:blipFill rotWithShape="1">
          <a:blip r:embed="rId2"/>
          <a:srcRect t="13474" r="59524" b="28044"/>
          <a:stretch/>
        </p:blipFill>
        <p:spPr>
          <a:xfrm>
            <a:off x="1502229" y="2495005"/>
            <a:ext cx="9483634" cy="3984172"/>
          </a:xfrm>
          <a:prstGeom prst="rect">
            <a:avLst/>
          </a:prstGeom>
        </p:spPr>
      </p:pic>
    </p:spTree>
    <p:extLst>
      <p:ext uri="{BB962C8B-B14F-4D97-AF65-F5344CB8AC3E}">
        <p14:creationId xmlns:p14="http://schemas.microsoft.com/office/powerpoint/2010/main" val="35133591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Subtracting mean</a:t>
            </a:r>
            <a:endParaRPr lang="en-US" dirty="0"/>
          </a:p>
        </p:txBody>
      </p:sp>
      <p:pic>
        <p:nvPicPr>
          <p:cNvPr id="4" name="Content Placeholder 3"/>
          <p:cNvPicPr>
            <a:picLocks noGrp="1" noChangeAspect="1"/>
          </p:cNvPicPr>
          <p:nvPr>
            <p:ph idx="1"/>
          </p:nvPr>
        </p:nvPicPr>
        <p:blipFill rotWithShape="1">
          <a:blip r:embed="rId2"/>
          <a:srcRect t="4952" r="50953" b="25721"/>
          <a:stretch/>
        </p:blipFill>
        <p:spPr>
          <a:xfrm>
            <a:off x="838200" y="2481943"/>
            <a:ext cx="10343606" cy="3749040"/>
          </a:xfrm>
          <a:prstGeom prst="rect">
            <a:avLst/>
          </a:prstGeom>
        </p:spPr>
      </p:pic>
    </p:spTree>
    <p:extLst>
      <p:ext uri="{BB962C8B-B14F-4D97-AF65-F5344CB8AC3E}">
        <p14:creationId xmlns:p14="http://schemas.microsoft.com/office/powerpoint/2010/main" val="3569873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pic>
        <p:nvPicPr>
          <p:cNvPr id="4" name="Content Placeholder 3"/>
          <p:cNvPicPr>
            <a:picLocks noGrp="1" noChangeAspect="1"/>
          </p:cNvPicPr>
          <p:nvPr>
            <p:ph idx="1"/>
          </p:nvPr>
        </p:nvPicPr>
        <p:blipFill rotWithShape="1">
          <a:blip r:embed="rId2"/>
          <a:srcRect t="4566" r="51946" b="26107"/>
          <a:stretch/>
        </p:blipFill>
        <p:spPr>
          <a:xfrm>
            <a:off x="838200" y="2468880"/>
            <a:ext cx="10291354" cy="3931920"/>
          </a:xfrm>
          <a:prstGeom prst="rect">
            <a:avLst/>
          </a:prstGeom>
        </p:spPr>
      </p:pic>
    </p:spTree>
    <p:extLst>
      <p:ext uri="{BB962C8B-B14F-4D97-AF65-F5344CB8AC3E}">
        <p14:creationId xmlns:p14="http://schemas.microsoft.com/office/powerpoint/2010/main" val="36764670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2"/>
          <a:srcRect t="4952" r="51946" b="20298"/>
          <a:stretch/>
        </p:blipFill>
        <p:spPr>
          <a:xfrm>
            <a:off x="838200" y="365125"/>
            <a:ext cx="10082349" cy="6205492"/>
          </a:xfrm>
          <a:prstGeom prst="rect">
            <a:avLst/>
          </a:prstGeom>
        </p:spPr>
      </p:pic>
    </p:spTree>
    <p:extLst>
      <p:ext uri="{BB962C8B-B14F-4D97-AF65-F5344CB8AC3E}">
        <p14:creationId xmlns:p14="http://schemas.microsoft.com/office/powerpoint/2010/main" val="9505774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Covariance Matrix</a:t>
            </a:r>
            <a:endParaRPr lang="en-US" dirty="0"/>
          </a:p>
        </p:txBody>
      </p:sp>
      <p:pic>
        <p:nvPicPr>
          <p:cNvPr id="5" name="Content Placeholder 4"/>
          <p:cNvPicPr>
            <a:picLocks noGrp="1" noChangeAspect="1"/>
          </p:cNvPicPr>
          <p:nvPr>
            <p:ph idx="1"/>
          </p:nvPr>
        </p:nvPicPr>
        <p:blipFill rotWithShape="1">
          <a:blip r:embed="rId2"/>
          <a:srcRect t="19438" r="67797" b="36722"/>
          <a:stretch/>
        </p:blipFill>
        <p:spPr>
          <a:xfrm>
            <a:off x="1450975" y="1853754"/>
            <a:ext cx="9603879" cy="3759255"/>
          </a:xfrm>
          <a:prstGeom prst="rect">
            <a:avLst/>
          </a:prstGeom>
        </p:spPr>
      </p:pic>
      <p:sp>
        <p:nvSpPr>
          <p:cNvPr id="4" name="Slide Number Placeholder 3"/>
          <p:cNvSpPr>
            <a:spLocks noGrp="1"/>
          </p:cNvSpPr>
          <p:nvPr>
            <p:ph type="sldNum" sz="quarter" idx="12"/>
          </p:nvPr>
        </p:nvSpPr>
        <p:spPr/>
        <p:txBody>
          <a:bodyPr/>
          <a:lstStyle/>
          <a:p>
            <a:fld id="{FF44E38E-74CD-4CF8-8D30-E80885A8A93D}" type="slidenum">
              <a:rPr lang="en-US" smtClean="0"/>
              <a:t>19</a:t>
            </a:fld>
            <a:endParaRPr lang="en-US"/>
          </a:p>
        </p:txBody>
      </p:sp>
    </p:spTree>
    <p:extLst>
      <p:ext uri="{BB962C8B-B14F-4D97-AF65-F5344CB8AC3E}">
        <p14:creationId xmlns:p14="http://schemas.microsoft.com/office/powerpoint/2010/main" val="38954979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PCA</a:t>
            </a:r>
            <a:endParaRPr lang="en-US" dirty="0"/>
          </a:p>
        </p:txBody>
      </p:sp>
      <p:sp>
        <p:nvSpPr>
          <p:cNvPr id="3" name="Content Placeholder 2"/>
          <p:cNvSpPr>
            <a:spLocks noGrp="1"/>
          </p:cNvSpPr>
          <p:nvPr>
            <p:ph idx="1"/>
          </p:nvPr>
        </p:nvSpPr>
        <p:spPr/>
        <p:txBody>
          <a:bodyPr>
            <a:normAutofit fontScale="85000" lnSpcReduction="10000"/>
          </a:bodyPr>
          <a:lstStyle/>
          <a:p>
            <a:pPr algn="just"/>
            <a:r>
              <a:rPr lang="en-US" dirty="0"/>
              <a:t>D</a:t>
            </a:r>
            <a:r>
              <a:rPr lang="en-US" dirty="0" smtClean="0"/>
              <a:t>imensionality </a:t>
            </a:r>
            <a:r>
              <a:rPr lang="en-US" dirty="0"/>
              <a:t>reduction technique to help represent data in lower </a:t>
            </a:r>
            <a:r>
              <a:rPr lang="en-US" dirty="0" smtClean="0"/>
              <a:t>dimensions</a:t>
            </a:r>
          </a:p>
          <a:p>
            <a:pPr lvl="1" algn="just"/>
            <a:r>
              <a:rPr lang="en-US" dirty="0" smtClean="0"/>
              <a:t>Helpful </a:t>
            </a:r>
            <a:r>
              <a:rPr lang="en-US" dirty="0"/>
              <a:t>in visualizations and </a:t>
            </a:r>
            <a:r>
              <a:rPr lang="en-US" dirty="0" smtClean="0"/>
              <a:t>modeling</a:t>
            </a:r>
            <a:endParaRPr lang="en-US" dirty="0"/>
          </a:p>
          <a:p>
            <a:pPr lvl="1" algn="just"/>
            <a:r>
              <a:rPr lang="en-US" dirty="0" smtClean="0"/>
              <a:t>Naturally </a:t>
            </a:r>
            <a:r>
              <a:rPr lang="en-US" dirty="0"/>
              <a:t>comes at the expense of accuracy</a:t>
            </a:r>
            <a:endParaRPr lang="en-US" dirty="0" smtClean="0"/>
          </a:p>
          <a:p>
            <a:pPr algn="just"/>
            <a:r>
              <a:rPr lang="en-US" dirty="0" smtClean="0"/>
              <a:t>The goal is to transform </a:t>
            </a:r>
            <a:r>
              <a:rPr lang="en-US" dirty="0"/>
              <a:t>high-dimensional datasets (having a large number of features) into a low-dimensional one (having a smaller number of features) without losing too much information. </a:t>
            </a:r>
            <a:endParaRPr lang="en-US" dirty="0" smtClean="0"/>
          </a:p>
          <a:p>
            <a:pPr lvl="1" algn="just"/>
            <a:r>
              <a:rPr lang="en-US" dirty="0" smtClean="0"/>
              <a:t>Datasets </a:t>
            </a:r>
            <a:r>
              <a:rPr lang="en-US" dirty="0"/>
              <a:t>can include images or simple structured datasets. </a:t>
            </a:r>
            <a:endParaRPr lang="en-US" dirty="0" smtClean="0"/>
          </a:p>
          <a:p>
            <a:pPr algn="just"/>
            <a:r>
              <a:rPr lang="en-US" dirty="0" smtClean="0"/>
              <a:t>Deal </a:t>
            </a:r>
            <a:r>
              <a:rPr lang="en-US" dirty="0"/>
              <a:t>with the curse of dimensionality, which results in complex models and difficulty in visualizing</a:t>
            </a:r>
            <a:r>
              <a:rPr lang="en-US" dirty="0" smtClean="0"/>
              <a:t>.</a:t>
            </a:r>
          </a:p>
          <a:p>
            <a:pPr algn="just"/>
            <a:r>
              <a:rPr lang="en-US" dirty="0" smtClean="0"/>
              <a:t>Helps </a:t>
            </a:r>
            <a:r>
              <a:rPr lang="en-US" dirty="0"/>
              <a:t>us </a:t>
            </a:r>
            <a:r>
              <a:rPr lang="en-US" dirty="0" smtClean="0"/>
              <a:t>to remove </a:t>
            </a:r>
            <a:r>
              <a:rPr lang="en-US" dirty="0"/>
              <a:t>the </a:t>
            </a:r>
            <a:r>
              <a:rPr lang="en-US" b="1" dirty="0"/>
              <a:t>Multi-collinearity</a:t>
            </a:r>
            <a:r>
              <a:rPr lang="en-US" dirty="0"/>
              <a:t> situation in which some input features are correlated with each other and provide redundant information.</a:t>
            </a:r>
          </a:p>
        </p:txBody>
      </p:sp>
      <p:sp>
        <p:nvSpPr>
          <p:cNvPr id="4" name="Slide Number Placeholder 3"/>
          <p:cNvSpPr>
            <a:spLocks noGrp="1"/>
          </p:cNvSpPr>
          <p:nvPr>
            <p:ph type="sldNum" sz="quarter" idx="12"/>
          </p:nvPr>
        </p:nvSpPr>
        <p:spPr/>
        <p:txBody>
          <a:bodyPr/>
          <a:lstStyle/>
          <a:p>
            <a:fld id="{FF44E38E-74CD-4CF8-8D30-E80885A8A93D}" type="slidenum">
              <a:rPr lang="en-US" smtClean="0"/>
              <a:t>2</a:t>
            </a:fld>
            <a:endParaRPr lang="en-US"/>
          </a:p>
        </p:txBody>
      </p:sp>
    </p:spTree>
    <p:extLst>
      <p:ext uri="{BB962C8B-B14F-4D97-AF65-F5344CB8AC3E}">
        <p14:creationId xmlns:p14="http://schemas.microsoft.com/office/powerpoint/2010/main" val="8634736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Content Placeholder 4"/>
          <p:cNvPicPr>
            <a:picLocks noGrp="1" noChangeAspect="1"/>
          </p:cNvPicPr>
          <p:nvPr>
            <p:ph idx="1"/>
          </p:nvPr>
        </p:nvPicPr>
        <p:blipFill rotWithShape="1">
          <a:blip r:embed="rId2"/>
          <a:srcRect l="15798" r="52710" b="52249"/>
          <a:stretch/>
        </p:blipFill>
        <p:spPr>
          <a:xfrm>
            <a:off x="1181687" y="2650851"/>
            <a:ext cx="3024554" cy="1470983"/>
          </a:xfrm>
          <a:prstGeom prst="rect">
            <a:avLst/>
          </a:prstGeom>
        </p:spPr>
      </p:pic>
      <p:sp>
        <p:nvSpPr>
          <p:cNvPr id="4" name="Slide Number Placeholder 3"/>
          <p:cNvSpPr>
            <a:spLocks noGrp="1"/>
          </p:cNvSpPr>
          <p:nvPr>
            <p:ph type="sldNum" sz="quarter" idx="12"/>
          </p:nvPr>
        </p:nvSpPr>
        <p:spPr/>
        <p:txBody>
          <a:bodyPr/>
          <a:lstStyle/>
          <a:p>
            <a:fld id="{FF44E38E-74CD-4CF8-8D30-E80885A8A93D}" type="slidenum">
              <a:rPr lang="en-US" smtClean="0"/>
              <a:t>20</a:t>
            </a:fld>
            <a:endParaRPr lang="en-US"/>
          </a:p>
        </p:txBody>
      </p:sp>
      <p:pic>
        <p:nvPicPr>
          <p:cNvPr id="7" name="Content Placeholder 4"/>
          <p:cNvPicPr>
            <a:picLocks noChangeAspect="1"/>
          </p:cNvPicPr>
          <p:nvPr/>
        </p:nvPicPr>
        <p:blipFill rotWithShape="1">
          <a:blip r:embed="rId3"/>
          <a:srcRect l="15359" r="51246" b="49052"/>
          <a:stretch/>
        </p:blipFill>
        <p:spPr>
          <a:xfrm>
            <a:off x="5148776" y="2650851"/>
            <a:ext cx="3207434" cy="1569458"/>
          </a:xfrm>
          <a:prstGeom prst="rect">
            <a:avLst/>
          </a:prstGeom>
        </p:spPr>
      </p:pic>
    </p:spTree>
    <p:extLst>
      <p:ext uri="{BB962C8B-B14F-4D97-AF65-F5344CB8AC3E}">
        <p14:creationId xmlns:p14="http://schemas.microsoft.com/office/powerpoint/2010/main" val="300052924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PC </a:t>
            </a:r>
            <a:r>
              <a:rPr lang="en-US" dirty="0" err="1" smtClean="0"/>
              <a:t>Caluclation</a:t>
            </a:r>
            <a:endParaRPr lang="en-US" dirty="0"/>
          </a:p>
        </p:txBody>
      </p:sp>
      <p:sp>
        <p:nvSpPr>
          <p:cNvPr id="4" name="Slide Number Placeholder 3"/>
          <p:cNvSpPr>
            <a:spLocks noGrp="1"/>
          </p:cNvSpPr>
          <p:nvPr>
            <p:ph type="sldNum" sz="quarter" idx="12"/>
          </p:nvPr>
        </p:nvSpPr>
        <p:spPr/>
        <p:txBody>
          <a:bodyPr/>
          <a:lstStyle/>
          <a:p>
            <a:fld id="{FF44E38E-74CD-4CF8-8D30-E80885A8A93D}" type="slidenum">
              <a:rPr lang="en-US" smtClean="0"/>
              <a:t>21</a:t>
            </a:fld>
            <a:endParaRPr lang="en-US"/>
          </a:p>
        </p:txBody>
      </p:sp>
      <p:pic>
        <p:nvPicPr>
          <p:cNvPr id="8" name="Content Placeholder 7"/>
          <p:cNvPicPr>
            <a:picLocks noGrp="1" noChangeAspect="1"/>
          </p:cNvPicPr>
          <p:nvPr>
            <p:ph idx="1"/>
          </p:nvPr>
        </p:nvPicPr>
        <p:blipFill rotWithShape="1">
          <a:blip r:embed="rId2"/>
          <a:srcRect t="6194" r="51099" b="21652"/>
          <a:stretch/>
        </p:blipFill>
        <p:spPr>
          <a:xfrm>
            <a:off x="1450975" y="2391508"/>
            <a:ext cx="9603879" cy="3756074"/>
          </a:xfrm>
          <a:prstGeom prst="rect">
            <a:avLst/>
          </a:prstGeom>
        </p:spPr>
      </p:pic>
    </p:spTree>
    <p:extLst>
      <p:ext uri="{BB962C8B-B14F-4D97-AF65-F5344CB8AC3E}">
        <p14:creationId xmlns:p14="http://schemas.microsoft.com/office/powerpoint/2010/main" val="41952226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pic>
        <p:nvPicPr>
          <p:cNvPr id="5" name="Content Placeholder 4"/>
          <p:cNvPicPr>
            <a:picLocks noGrp="1" noChangeAspect="1"/>
          </p:cNvPicPr>
          <p:nvPr>
            <p:ph idx="1"/>
          </p:nvPr>
        </p:nvPicPr>
        <p:blipFill rotWithShape="1">
          <a:blip r:embed="rId2"/>
          <a:srcRect t="4825" r="51539" b="18455"/>
          <a:stretch/>
        </p:blipFill>
        <p:spPr>
          <a:xfrm>
            <a:off x="1450975" y="2004647"/>
            <a:ext cx="9603879" cy="4853353"/>
          </a:xfrm>
          <a:prstGeom prst="rect">
            <a:avLst/>
          </a:prstGeom>
        </p:spPr>
      </p:pic>
      <p:sp>
        <p:nvSpPr>
          <p:cNvPr id="4" name="Slide Number Placeholder 3"/>
          <p:cNvSpPr>
            <a:spLocks noGrp="1"/>
          </p:cNvSpPr>
          <p:nvPr>
            <p:ph type="sldNum" sz="quarter" idx="12"/>
          </p:nvPr>
        </p:nvSpPr>
        <p:spPr/>
        <p:txBody>
          <a:bodyPr/>
          <a:lstStyle/>
          <a:p>
            <a:fld id="{FF44E38E-74CD-4CF8-8D30-E80885A8A93D}" type="slidenum">
              <a:rPr lang="en-US" smtClean="0"/>
              <a:t>22</a:t>
            </a:fld>
            <a:endParaRPr lang="en-US"/>
          </a:p>
        </p:txBody>
      </p:sp>
    </p:spTree>
    <p:extLst>
      <p:ext uri="{BB962C8B-B14F-4D97-AF65-F5344CB8AC3E}">
        <p14:creationId xmlns:p14="http://schemas.microsoft.com/office/powerpoint/2010/main" val="36212211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Interpret the </a:t>
            </a:r>
            <a:r>
              <a:rPr lang="en-US" dirty="0" err="1" smtClean="0"/>
              <a:t>pca</a:t>
            </a:r>
            <a:endParaRPr lang="en-US" dirty="0"/>
          </a:p>
        </p:txBody>
      </p:sp>
      <p:pic>
        <p:nvPicPr>
          <p:cNvPr id="5" name="Content Placeholder 4"/>
          <p:cNvPicPr>
            <a:picLocks noGrp="1" noChangeAspect="1"/>
          </p:cNvPicPr>
          <p:nvPr>
            <p:ph idx="1"/>
          </p:nvPr>
        </p:nvPicPr>
        <p:blipFill rotWithShape="1">
          <a:blip r:embed="rId2"/>
          <a:srcRect t="4369" r="51392" b="19826"/>
          <a:stretch/>
        </p:blipFill>
        <p:spPr>
          <a:xfrm>
            <a:off x="1450975" y="2335237"/>
            <a:ext cx="9603879" cy="4220308"/>
          </a:xfrm>
          <a:prstGeom prst="rect">
            <a:avLst/>
          </a:prstGeom>
        </p:spPr>
      </p:pic>
      <p:sp>
        <p:nvSpPr>
          <p:cNvPr id="4" name="Slide Number Placeholder 3"/>
          <p:cNvSpPr>
            <a:spLocks noGrp="1"/>
          </p:cNvSpPr>
          <p:nvPr>
            <p:ph type="sldNum" sz="quarter" idx="12"/>
          </p:nvPr>
        </p:nvSpPr>
        <p:spPr/>
        <p:txBody>
          <a:bodyPr/>
          <a:lstStyle/>
          <a:p>
            <a:fld id="{FF44E38E-74CD-4CF8-8D30-E80885A8A93D}" type="slidenum">
              <a:rPr lang="en-US" smtClean="0"/>
              <a:t>23</a:t>
            </a:fld>
            <a:endParaRPr lang="en-US"/>
          </a:p>
        </p:txBody>
      </p:sp>
    </p:spTree>
    <p:extLst>
      <p:ext uri="{BB962C8B-B14F-4D97-AF65-F5344CB8AC3E}">
        <p14:creationId xmlns:p14="http://schemas.microsoft.com/office/powerpoint/2010/main" val="23782621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PCA WORKS</a:t>
            </a:r>
            <a:endParaRPr lang="en-US" dirty="0"/>
          </a:p>
        </p:txBody>
      </p:sp>
      <p:sp>
        <p:nvSpPr>
          <p:cNvPr id="4" name="Slide Number Placeholder 3"/>
          <p:cNvSpPr>
            <a:spLocks noGrp="1"/>
          </p:cNvSpPr>
          <p:nvPr>
            <p:ph type="sldNum" sz="quarter" idx="12"/>
          </p:nvPr>
        </p:nvSpPr>
        <p:spPr/>
        <p:txBody>
          <a:bodyPr/>
          <a:lstStyle/>
          <a:p>
            <a:fld id="{FF44E38E-74CD-4CF8-8D30-E80885A8A93D}" type="slidenum">
              <a:rPr lang="en-US" smtClean="0"/>
              <a:t>3</a:t>
            </a:fld>
            <a:endParaRPr lang="en-US"/>
          </a:p>
        </p:txBody>
      </p:sp>
      <p:pic>
        <p:nvPicPr>
          <p:cNvPr id="5" name="Content Placeholder 6"/>
          <p:cNvPicPr>
            <a:picLocks noGrp="1" noChangeAspect="1"/>
          </p:cNvPicPr>
          <p:nvPr>
            <p:ph idx="1"/>
          </p:nvPr>
        </p:nvPicPr>
        <p:blipFill>
          <a:blip r:embed="rId2"/>
          <a:stretch>
            <a:fillRect/>
          </a:stretch>
        </p:blipFill>
        <p:spPr>
          <a:xfrm>
            <a:off x="6158439" y="247022"/>
            <a:ext cx="3233755" cy="5892521"/>
          </a:xfrm>
          <a:prstGeom prst="rect">
            <a:avLst/>
          </a:prstGeom>
        </p:spPr>
      </p:pic>
    </p:spTree>
    <p:extLst>
      <p:ext uri="{BB962C8B-B14F-4D97-AF65-F5344CB8AC3E}">
        <p14:creationId xmlns:p14="http://schemas.microsoft.com/office/powerpoint/2010/main" val="7519515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Pca</a:t>
            </a:r>
            <a:r>
              <a:rPr lang="en-US" dirty="0" smtClean="0"/>
              <a:t> </a:t>
            </a:r>
            <a:r>
              <a:rPr lang="en-US" dirty="0" err="1" smtClean="0"/>
              <a:t>sTEPS</a:t>
            </a:r>
            <a:endParaRPr lang="en-US" dirty="0"/>
          </a:p>
        </p:txBody>
      </p:sp>
      <p:sp>
        <p:nvSpPr>
          <p:cNvPr id="3" name="Content Placeholder 2"/>
          <p:cNvSpPr>
            <a:spLocks noGrp="1"/>
          </p:cNvSpPr>
          <p:nvPr>
            <p:ph idx="1"/>
          </p:nvPr>
        </p:nvSpPr>
        <p:spPr>
          <a:xfrm>
            <a:off x="1451579" y="2015732"/>
            <a:ext cx="9603275" cy="3450613"/>
          </a:xfrm>
        </p:spPr>
        <p:txBody>
          <a:bodyPr/>
          <a:lstStyle/>
          <a:p>
            <a:pPr marL="457200" indent="-457200">
              <a:buFont typeface="+mj-lt"/>
              <a:buAutoNum type="arabicPeriod"/>
            </a:pPr>
            <a:r>
              <a:rPr lang="en-US" dirty="0"/>
              <a:t>Standardize the range of continuous initial variables</a:t>
            </a:r>
          </a:p>
          <a:p>
            <a:pPr marL="457200" indent="-457200">
              <a:buFont typeface="+mj-lt"/>
              <a:buAutoNum type="arabicPeriod"/>
            </a:pPr>
            <a:r>
              <a:rPr lang="en-US" dirty="0"/>
              <a:t>Compute the covariance matrix to identify correlations</a:t>
            </a:r>
          </a:p>
          <a:p>
            <a:pPr marL="457200" indent="-457200">
              <a:buFont typeface="+mj-lt"/>
              <a:buAutoNum type="arabicPeriod"/>
            </a:pPr>
            <a:r>
              <a:rPr lang="en-US" dirty="0"/>
              <a:t>Compute the eigenvectors and eigenvalues of the covariance matrix to identify the principal components</a:t>
            </a:r>
          </a:p>
          <a:p>
            <a:pPr marL="457200" indent="-457200">
              <a:buFont typeface="+mj-lt"/>
              <a:buAutoNum type="arabicPeriod"/>
            </a:pPr>
            <a:r>
              <a:rPr lang="en-US" dirty="0"/>
              <a:t>Create a feature vector to decide which principal components to keep</a:t>
            </a:r>
          </a:p>
          <a:p>
            <a:pPr marL="457200" indent="-457200">
              <a:buFont typeface="+mj-lt"/>
              <a:buAutoNum type="arabicPeriod"/>
            </a:pPr>
            <a:r>
              <a:rPr lang="en-US" dirty="0"/>
              <a:t>Recast the data along the principal components axes</a:t>
            </a:r>
          </a:p>
        </p:txBody>
      </p:sp>
      <p:sp>
        <p:nvSpPr>
          <p:cNvPr id="4" name="Slide Number Placeholder 3"/>
          <p:cNvSpPr>
            <a:spLocks noGrp="1"/>
          </p:cNvSpPr>
          <p:nvPr>
            <p:ph type="sldNum" sz="quarter" idx="12"/>
          </p:nvPr>
        </p:nvSpPr>
        <p:spPr/>
        <p:txBody>
          <a:bodyPr/>
          <a:lstStyle/>
          <a:p>
            <a:fld id="{FF44E38E-74CD-4CF8-8D30-E80885A8A93D}" type="slidenum">
              <a:rPr lang="en-US" smtClean="0"/>
              <a:t>4</a:t>
            </a:fld>
            <a:endParaRPr lang="en-US"/>
          </a:p>
        </p:txBody>
      </p:sp>
    </p:spTree>
    <p:extLst>
      <p:ext uri="{BB962C8B-B14F-4D97-AF65-F5344CB8AC3E}">
        <p14:creationId xmlns:p14="http://schemas.microsoft.com/office/powerpoint/2010/main" val="42331184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STEP 1: STANDARDIZATION</a:t>
            </a:r>
            <a:br>
              <a:rPr lang="en-US" b="1" dirty="0"/>
            </a:br>
            <a:endParaRPr lang="en-US" dirty="0"/>
          </a:p>
        </p:txBody>
      </p:sp>
      <p:sp>
        <p:nvSpPr>
          <p:cNvPr id="3" name="Content Placeholder 2"/>
          <p:cNvSpPr>
            <a:spLocks noGrp="1"/>
          </p:cNvSpPr>
          <p:nvPr>
            <p:ph idx="1"/>
          </p:nvPr>
        </p:nvSpPr>
        <p:spPr/>
        <p:txBody>
          <a:bodyPr/>
          <a:lstStyle/>
          <a:p>
            <a:r>
              <a:rPr lang="en-US" dirty="0"/>
              <a:t>S</a:t>
            </a:r>
            <a:r>
              <a:rPr lang="en-US" dirty="0" smtClean="0"/>
              <a:t>tandardize </a:t>
            </a:r>
            <a:r>
              <a:rPr lang="en-US" dirty="0"/>
              <a:t>the range of the continuous initial </a:t>
            </a:r>
            <a:r>
              <a:rPr lang="en-US" dirty="0" smtClean="0"/>
              <a:t>variables</a:t>
            </a:r>
          </a:p>
          <a:p>
            <a:pPr lvl="1"/>
            <a:r>
              <a:rPr lang="en-US" dirty="0" smtClean="0"/>
              <a:t>Variables </a:t>
            </a:r>
            <a:r>
              <a:rPr lang="en-US" dirty="0"/>
              <a:t>with larger ranges will dominate over those with small ranges </a:t>
            </a:r>
            <a:endParaRPr lang="en-US" dirty="0" smtClean="0"/>
          </a:p>
          <a:p>
            <a:pPr lvl="1"/>
            <a:r>
              <a:rPr lang="en-US" dirty="0" smtClean="0"/>
              <a:t>Could </a:t>
            </a:r>
            <a:r>
              <a:rPr lang="en-US" dirty="0"/>
              <a:t>lead to biased </a:t>
            </a:r>
            <a:r>
              <a:rPr lang="en-US" dirty="0" smtClean="0"/>
              <a:t>results</a:t>
            </a:r>
          </a:p>
          <a:p>
            <a:r>
              <a:rPr lang="en-US" dirty="0" smtClean="0"/>
              <a:t>After normalization, </a:t>
            </a:r>
            <a:r>
              <a:rPr lang="en-US" dirty="0"/>
              <a:t>all the variables will be transformed to the same scale.</a:t>
            </a:r>
          </a:p>
        </p:txBody>
      </p:sp>
      <p:sp>
        <p:nvSpPr>
          <p:cNvPr id="4" name="Slide Number Placeholder 3"/>
          <p:cNvSpPr>
            <a:spLocks noGrp="1"/>
          </p:cNvSpPr>
          <p:nvPr>
            <p:ph type="sldNum" sz="quarter" idx="12"/>
          </p:nvPr>
        </p:nvSpPr>
        <p:spPr/>
        <p:txBody>
          <a:bodyPr/>
          <a:lstStyle/>
          <a:p>
            <a:fld id="{FF44E38E-74CD-4CF8-8D30-E80885A8A93D}" type="slidenum">
              <a:rPr lang="en-US" smtClean="0"/>
              <a:t>5</a:t>
            </a:fld>
            <a:endParaRPr lang="en-US"/>
          </a:p>
        </p:txBody>
      </p:sp>
    </p:spTree>
    <p:extLst>
      <p:ext uri="{BB962C8B-B14F-4D97-AF65-F5344CB8AC3E}">
        <p14:creationId xmlns:p14="http://schemas.microsoft.com/office/powerpoint/2010/main" val="42698055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STEP 2: COVARIANCE MATRIX COMPUTATION</a:t>
            </a:r>
            <a:br>
              <a:rPr lang="en-US" b="1" dirty="0"/>
            </a:br>
            <a:endParaRPr lang="en-US" dirty="0"/>
          </a:p>
        </p:txBody>
      </p:sp>
      <p:sp>
        <p:nvSpPr>
          <p:cNvPr id="3" name="Content Placeholder 2"/>
          <p:cNvSpPr>
            <a:spLocks noGrp="1"/>
          </p:cNvSpPr>
          <p:nvPr>
            <p:ph idx="1"/>
          </p:nvPr>
        </p:nvSpPr>
        <p:spPr/>
        <p:txBody>
          <a:bodyPr/>
          <a:lstStyle/>
          <a:p>
            <a:r>
              <a:rPr lang="en-US" dirty="0" smtClean="0"/>
              <a:t>The goal of this step is to understand that </a:t>
            </a:r>
            <a:r>
              <a:rPr lang="en-US" dirty="0"/>
              <a:t>if there is any relationship between </a:t>
            </a:r>
            <a:r>
              <a:rPr lang="en-US" dirty="0" smtClean="0"/>
              <a:t>input variables</a:t>
            </a:r>
          </a:p>
          <a:p>
            <a:pPr lvl="1"/>
            <a:r>
              <a:rPr lang="en-US" dirty="0" smtClean="0"/>
              <a:t>Correlated variables = redundant information</a:t>
            </a:r>
          </a:p>
          <a:p>
            <a:r>
              <a:rPr lang="en-US" dirty="0" smtClean="0"/>
              <a:t>We’ll use covariance matrix to identify these correlations</a:t>
            </a:r>
          </a:p>
          <a:p>
            <a:r>
              <a:rPr lang="en-US" i="1" dirty="0"/>
              <a:t>p</a:t>
            </a:r>
            <a:r>
              <a:rPr lang="en-US" dirty="0"/>
              <a:t> × </a:t>
            </a:r>
            <a:r>
              <a:rPr lang="en-US" i="1" dirty="0"/>
              <a:t>p</a:t>
            </a:r>
            <a:r>
              <a:rPr lang="en-US" b="1" dirty="0"/>
              <a:t> </a:t>
            </a:r>
            <a:r>
              <a:rPr lang="en-US" dirty="0"/>
              <a:t>symmetric </a:t>
            </a:r>
            <a:r>
              <a:rPr lang="en-US" dirty="0" smtClean="0"/>
              <a:t>matrix </a:t>
            </a:r>
            <a:r>
              <a:rPr lang="en-US" dirty="0"/>
              <a:t>(where </a:t>
            </a:r>
            <a:r>
              <a:rPr lang="en-US" i="1" dirty="0"/>
              <a:t>p </a:t>
            </a:r>
            <a:r>
              <a:rPr lang="en-US" dirty="0"/>
              <a:t>is the number of dimensions</a:t>
            </a:r>
            <a:r>
              <a:rPr lang="en-US" dirty="0" smtClean="0"/>
              <a:t>)</a:t>
            </a:r>
          </a:p>
          <a:p>
            <a:r>
              <a:rPr lang="en-US" dirty="0" smtClean="0"/>
              <a:t>Covariance </a:t>
            </a:r>
            <a:r>
              <a:rPr lang="en-US" dirty="0"/>
              <a:t>matrix is a 3×3 matrix of this from</a:t>
            </a:r>
          </a:p>
        </p:txBody>
      </p:sp>
      <p:sp>
        <p:nvSpPr>
          <p:cNvPr id="4" name="Slide Number Placeholder 3"/>
          <p:cNvSpPr>
            <a:spLocks noGrp="1"/>
          </p:cNvSpPr>
          <p:nvPr>
            <p:ph type="sldNum" sz="quarter" idx="12"/>
          </p:nvPr>
        </p:nvSpPr>
        <p:spPr/>
        <p:txBody>
          <a:bodyPr/>
          <a:lstStyle/>
          <a:p>
            <a:fld id="{FF44E38E-74CD-4CF8-8D30-E80885A8A93D}" type="slidenum">
              <a:rPr lang="en-US" smtClean="0"/>
              <a:t>6</a:t>
            </a:fld>
            <a:endParaRPr lang="en-US"/>
          </a:p>
        </p:txBody>
      </p:sp>
      <p:pic>
        <p:nvPicPr>
          <p:cNvPr id="1026" name="Picture 2" descr="Covariance Matrix for 3-Dimensional Dat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3884" y="4732972"/>
            <a:ext cx="3867150" cy="123675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40615113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 </a:t>
            </a:r>
            <a:endParaRPr lang="en-US" dirty="0"/>
          </a:p>
        </p:txBody>
      </p:sp>
      <p:sp>
        <p:nvSpPr>
          <p:cNvPr id="3" name="Content Placeholder 2"/>
          <p:cNvSpPr>
            <a:spLocks noGrp="1"/>
          </p:cNvSpPr>
          <p:nvPr>
            <p:ph idx="1"/>
          </p:nvPr>
        </p:nvSpPr>
        <p:spPr/>
        <p:txBody>
          <a:bodyPr/>
          <a:lstStyle/>
          <a:p>
            <a:r>
              <a:rPr lang="en-US" dirty="0" smtClean="0"/>
              <a:t>Covariance </a:t>
            </a:r>
            <a:r>
              <a:rPr lang="en-US" dirty="0"/>
              <a:t>of a variable with itself is its variance (</a:t>
            </a:r>
            <a:r>
              <a:rPr lang="en-US" dirty="0" err="1"/>
              <a:t>Cov</a:t>
            </a:r>
            <a:r>
              <a:rPr lang="en-US" dirty="0"/>
              <a:t>(</a:t>
            </a:r>
            <a:r>
              <a:rPr lang="en-US" dirty="0" err="1"/>
              <a:t>a,a</a:t>
            </a:r>
            <a:r>
              <a:rPr lang="en-US" dirty="0"/>
              <a:t>)=</a:t>
            </a:r>
            <a:r>
              <a:rPr lang="en-US" dirty="0" err="1"/>
              <a:t>Var</a:t>
            </a:r>
            <a:r>
              <a:rPr lang="en-US" dirty="0"/>
              <a:t>(a</a:t>
            </a:r>
            <a:r>
              <a:rPr lang="en-US" dirty="0" smtClean="0"/>
              <a:t>))</a:t>
            </a:r>
          </a:p>
          <a:p>
            <a:pPr lvl="1"/>
            <a:r>
              <a:rPr lang="en-US" dirty="0" smtClean="0"/>
              <a:t>Thus main </a:t>
            </a:r>
            <a:r>
              <a:rPr lang="en-US" dirty="0"/>
              <a:t>diagonal (Top left to bottom right) we actually have the variances of each initial </a:t>
            </a:r>
            <a:r>
              <a:rPr lang="en-US" dirty="0" smtClean="0"/>
              <a:t>variable</a:t>
            </a:r>
          </a:p>
          <a:p>
            <a:r>
              <a:rPr lang="en-US" dirty="0"/>
              <a:t>C</a:t>
            </a:r>
            <a:r>
              <a:rPr lang="en-US" dirty="0" smtClean="0"/>
              <a:t>ovariance </a:t>
            </a:r>
            <a:r>
              <a:rPr lang="en-US" dirty="0"/>
              <a:t>is commutative (</a:t>
            </a:r>
            <a:r>
              <a:rPr lang="en-US" dirty="0" err="1"/>
              <a:t>Cov</a:t>
            </a:r>
            <a:r>
              <a:rPr lang="en-US" dirty="0"/>
              <a:t>(</a:t>
            </a:r>
            <a:r>
              <a:rPr lang="en-US" dirty="0" err="1"/>
              <a:t>a,b</a:t>
            </a:r>
            <a:r>
              <a:rPr lang="en-US" dirty="0"/>
              <a:t>)=</a:t>
            </a:r>
            <a:r>
              <a:rPr lang="en-US" dirty="0" err="1"/>
              <a:t>Cov</a:t>
            </a:r>
            <a:r>
              <a:rPr lang="en-US" dirty="0"/>
              <a:t>(</a:t>
            </a:r>
            <a:r>
              <a:rPr lang="en-US" dirty="0" err="1"/>
              <a:t>b,a</a:t>
            </a:r>
            <a:r>
              <a:rPr lang="en-US" dirty="0" smtClean="0"/>
              <a:t>)),</a:t>
            </a:r>
          </a:p>
          <a:p>
            <a:pPr lvl="1"/>
            <a:r>
              <a:rPr lang="en-US" dirty="0" smtClean="0"/>
              <a:t>Means </a:t>
            </a:r>
            <a:r>
              <a:rPr lang="en-US" dirty="0"/>
              <a:t>that the upper and the lower triangular portions are equal.</a:t>
            </a:r>
          </a:p>
        </p:txBody>
      </p:sp>
      <p:sp>
        <p:nvSpPr>
          <p:cNvPr id="4" name="Slide Number Placeholder 3"/>
          <p:cNvSpPr>
            <a:spLocks noGrp="1"/>
          </p:cNvSpPr>
          <p:nvPr>
            <p:ph type="sldNum" sz="quarter" idx="12"/>
          </p:nvPr>
        </p:nvSpPr>
        <p:spPr/>
        <p:txBody>
          <a:bodyPr/>
          <a:lstStyle/>
          <a:p>
            <a:fld id="{FF44E38E-74CD-4CF8-8D30-E80885A8A93D}" type="slidenum">
              <a:rPr lang="en-US" smtClean="0"/>
              <a:t>7</a:t>
            </a:fld>
            <a:endParaRPr lang="en-US"/>
          </a:p>
        </p:txBody>
      </p:sp>
    </p:spTree>
    <p:extLst>
      <p:ext uri="{BB962C8B-B14F-4D97-AF65-F5344CB8AC3E}">
        <p14:creationId xmlns:p14="http://schemas.microsoft.com/office/powerpoint/2010/main" val="21591964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Content Placeholder 2"/>
          <p:cNvSpPr>
            <a:spLocks noGrp="1"/>
          </p:cNvSpPr>
          <p:nvPr>
            <p:ph idx="1"/>
          </p:nvPr>
        </p:nvSpPr>
        <p:spPr/>
        <p:txBody>
          <a:bodyPr/>
          <a:lstStyle/>
          <a:p>
            <a:r>
              <a:rPr lang="en-US" dirty="0" smtClean="0"/>
              <a:t>Sign of </a:t>
            </a:r>
            <a:r>
              <a:rPr lang="en-US" dirty="0"/>
              <a:t>the </a:t>
            </a:r>
            <a:r>
              <a:rPr lang="en-US" dirty="0" smtClean="0"/>
              <a:t>covariance matters:</a:t>
            </a:r>
          </a:p>
          <a:p>
            <a:r>
              <a:rPr lang="en-US" dirty="0"/>
              <a:t>If positive then: the two variables increase or decrease together (correlated)</a:t>
            </a:r>
          </a:p>
          <a:p>
            <a:r>
              <a:rPr lang="en-US" dirty="0"/>
              <a:t>If negative then: one increases when the other decreases (Inversely correlated)</a:t>
            </a:r>
          </a:p>
          <a:p>
            <a:endParaRPr lang="en-US" dirty="0"/>
          </a:p>
        </p:txBody>
      </p:sp>
      <p:sp>
        <p:nvSpPr>
          <p:cNvPr id="4" name="Slide Number Placeholder 3"/>
          <p:cNvSpPr>
            <a:spLocks noGrp="1"/>
          </p:cNvSpPr>
          <p:nvPr>
            <p:ph type="sldNum" sz="quarter" idx="12"/>
          </p:nvPr>
        </p:nvSpPr>
        <p:spPr/>
        <p:txBody>
          <a:bodyPr/>
          <a:lstStyle/>
          <a:p>
            <a:fld id="{FF44E38E-74CD-4CF8-8D30-E80885A8A93D}" type="slidenum">
              <a:rPr lang="en-US" smtClean="0"/>
              <a:t>8</a:t>
            </a:fld>
            <a:endParaRPr lang="en-US"/>
          </a:p>
        </p:txBody>
      </p:sp>
    </p:spTree>
    <p:extLst>
      <p:ext uri="{BB962C8B-B14F-4D97-AF65-F5344CB8AC3E}">
        <p14:creationId xmlns:p14="http://schemas.microsoft.com/office/powerpoint/2010/main" val="16047455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t>STEP 3: COMPUTE THE EIGENVECTORS AND EIGENVALUES OF THE COVARIANCE MATRIX TO IDENTIFY THE PRINCIPAL COMPONENTS</a:t>
            </a:r>
            <a:br>
              <a:rPr lang="en-US" sz="2400" dirty="0"/>
            </a:br>
            <a:endParaRPr lang="en-US" sz="2400" dirty="0"/>
          </a:p>
        </p:txBody>
      </p:sp>
      <p:sp>
        <p:nvSpPr>
          <p:cNvPr id="3" name="Content Placeholder 2"/>
          <p:cNvSpPr>
            <a:spLocks noGrp="1"/>
          </p:cNvSpPr>
          <p:nvPr>
            <p:ph idx="1"/>
          </p:nvPr>
        </p:nvSpPr>
        <p:spPr/>
        <p:txBody>
          <a:bodyPr>
            <a:normAutofit fontScale="92500" lnSpcReduction="20000"/>
          </a:bodyPr>
          <a:lstStyle/>
          <a:p>
            <a:r>
              <a:rPr lang="en-US" dirty="0"/>
              <a:t>Eigenvectors and eigenvalues are the </a:t>
            </a:r>
            <a:r>
              <a:rPr lang="en-US" dirty="0">
                <a:hlinkClick r:id="rId2"/>
              </a:rPr>
              <a:t>linear algebra</a:t>
            </a:r>
            <a:r>
              <a:rPr lang="en-US" dirty="0"/>
              <a:t> concepts that we need to compute from the covariance matrix </a:t>
            </a:r>
            <a:endParaRPr lang="en-US" dirty="0" smtClean="0"/>
          </a:p>
          <a:p>
            <a:r>
              <a:rPr lang="en-US" dirty="0" smtClean="0"/>
              <a:t>Used to determine </a:t>
            </a:r>
            <a:r>
              <a:rPr lang="en-US" dirty="0"/>
              <a:t>the </a:t>
            </a:r>
            <a:r>
              <a:rPr lang="en-US" b="1" i="1" dirty="0"/>
              <a:t>principal components</a:t>
            </a:r>
            <a:r>
              <a:rPr lang="en-US" dirty="0"/>
              <a:t> of the data. </a:t>
            </a:r>
            <a:endParaRPr lang="en-US" dirty="0" smtClean="0"/>
          </a:p>
          <a:p>
            <a:r>
              <a:rPr lang="en-US" b="1" u="sng" dirty="0"/>
              <a:t>Principal components </a:t>
            </a:r>
            <a:r>
              <a:rPr lang="en-US" dirty="0"/>
              <a:t>are new variables that are constructed as linear combinations or mixtures of the initial variables. </a:t>
            </a:r>
            <a:endParaRPr lang="en-US" dirty="0" smtClean="0"/>
          </a:p>
          <a:p>
            <a:r>
              <a:rPr lang="en-US" dirty="0"/>
              <a:t>C</a:t>
            </a:r>
            <a:r>
              <a:rPr lang="en-US" dirty="0" smtClean="0"/>
              <a:t>ombinations </a:t>
            </a:r>
            <a:r>
              <a:rPr lang="en-US" dirty="0"/>
              <a:t>are done in such a way that the new variables (i.e., principal components) are </a:t>
            </a:r>
            <a:r>
              <a:rPr lang="en-US" dirty="0" smtClean="0"/>
              <a:t>uncorrelated</a:t>
            </a:r>
          </a:p>
          <a:p>
            <a:r>
              <a:rPr lang="en-US" dirty="0" smtClean="0"/>
              <a:t>Most </a:t>
            </a:r>
            <a:r>
              <a:rPr lang="en-US" dirty="0"/>
              <a:t>of the information within the initial variables is squeezed or compressed into the first components.</a:t>
            </a:r>
          </a:p>
        </p:txBody>
      </p:sp>
      <p:sp>
        <p:nvSpPr>
          <p:cNvPr id="4" name="Slide Number Placeholder 3"/>
          <p:cNvSpPr>
            <a:spLocks noGrp="1"/>
          </p:cNvSpPr>
          <p:nvPr>
            <p:ph type="sldNum" sz="quarter" idx="12"/>
          </p:nvPr>
        </p:nvSpPr>
        <p:spPr/>
        <p:txBody>
          <a:bodyPr/>
          <a:lstStyle/>
          <a:p>
            <a:fld id="{FF44E38E-74CD-4CF8-8D30-E80885A8A93D}" type="slidenum">
              <a:rPr lang="en-US" smtClean="0"/>
              <a:t>9</a:t>
            </a:fld>
            <a:endParaRPr lang="en-US"/>
          </a:p>
        </p:txBody>
      </p:sp>
    </p:spTree>
    <p:extLst>
      <p:ext uri="{BB962C8B-B14F-4D97-AF65-F5344CB8AC3E}">
        <p14:creationId xmlns:p14="http://schemas.microsoft.com/office/powerpoint/2010/main" val="2383238168"/>
      </p:ext>
    </p:extLst>
  </p:cSld>
  <p:clrMapOvr>
    <a:masterClrMapping/>
  </p:clrMapOvr>
  <p:timing>
    <p:tnLst>
      <p:par>
        <p:cTn id="1" dur="indefinite" restart="never" nodeType="tmRoot"/>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634</TotalTime>
  <Words>816</Words>
  <Application>Microsoft Office PowerPoint</Application>
  <PresentationFormat>Widescreen</PresentationFormat>
  <Paragraphs>95</Paragraphs>
  <Slides>23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Gill Sans MT</vt:lpstr>
      <vt:lpstr>Gallery</vt:lpstr>
      <vt:lpstr>Principal component analysis</vt:lpstr>
      <vt:lpstr>PCA</vt:lpstr>
      <vt:lpstr>How PCA WORKS</vt:lpstr>
      <vt:lpstr>Pca sTEPS</vt:lpstr>
      <vt:lpstr>STEP 1: STANDARDIZATION </vt:lpstr>
      <vt:lpstr>STEP 2: COVARIANCE MATRIX COMPUTATION </vt:lpstr>
      <vt:lpstr>Cont. </vt:lpstr>
      <vt:lpstr>Cont.</vt:lpstr>
      <vt:lpstr>STEP 3: COMPUTE THE EIGENVECTORS AND EIGENVALUES OF THE COVARIANCE MATRIX TO IDENTIFY THE PRINCIPAL COMPONENTS </vt:lpstr>
      <vt:lpstr>Scree plot</vt:lpstr>
      <vt:lpstr>Note that</vt:lpstr>
      <vt:lpstr>How PCA Constructs the Principal Components</vt:lpstr>
      <vt:lpstr>eigenvectors and eigenvalues</vt:lpstr>
      <vt:lpstr>Cont.</vt:lpstr>
      <vt:lpstr>Data and scatter plot</vt:lpstr>
      <vt:lpstr>Subtracting mean</vt:lpstr>
      <vt:lpstr>Cont.</vt:lpstr>
      <vt:lpstr>PowerPoint Presentation</vt:lpstr>
      <vt:lpstr>Covariance Matrix</vt:lpstr>
      <vt:lpstr>PowerPoint Presentation</vt:lpstr>
      <vt:lpstr>PC Caluclation</vt:lpstr>
      <vt:lpstr>Cont.</vt:lpstr>
      <vt:lpstr>Interpret the pca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Principal component analysis</dc:title>
  <dc:creator>Asma Ahmad</dc:creator>
  <cp:lastModifiedBy>Asma Ahmad</cp:lastModifiedBy>
  <cp:revision>20</cp:revision>
  <dcterms:created xsi:type="dcterms:W3CDTF">2022-11-29T06:11:30Z</dcterms:created>
  <dcterms:modified xsi:type="dcterms:W3CDTF">2022-12-01T03:42:12Z</dcterms:modified>
</cp:coreProperties>
</file>

<file path=docProps/thumbnail.jpeg>
</file>